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649" r:id="rId2"/>
    <p:sldId id="650" r:id="rId3"/>
    <p:sldId id="651" r:id="rId4"/>
    <p:sldId id="652" r:id="rId5"/>
    <p:sldId id="653" r:id="rId6"/>
    <p:sldId id="656" r:id="rId7"/>
    <p:sldId id="657" r:id="rId8"/>
    <p:sldId id="658" r:id="rId9"/>
    <p:sldId id="659" r:id="rId10"/>
    <p:sldId id="660" r:id="rId11"/>
    <p:sldId id="66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0DEB50-0B10-4A4A-85D7-08328DC5568E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DF54F-F8F5-47B1-AB1A-204FC04EB117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72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4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TaxSlayer will transfer total of last year’s refund applied to current year + NJ estimated tax payments to NJ 1040 Line 50</a:t>
            </a:r>
          </a:p>
        </p:txBody>
      </p:sp>
      <p:sp>
        <p:nvSpPr>
          <p:cNvPr id="984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A26A56-7170-477C-AE24-AE9BFAF66C4B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84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596395-82C6-4A00-B41B-A8BFE704E27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3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2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025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4618A0-CFFF-4AA6-A96E-783757CC652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025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39C0EB-42F0-4613-AACF-13E031D4A40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8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907E87F-42DA-42E3-A17D-557476BB7B64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AFD44A-DA18-4E36-AFE5-3566AC30CE2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0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3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3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017C1D1-9E23-43A8-8B8F-A733FAFD1DB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3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15BBB5-01BE-4A36-A37C-A52375BCD8A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87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5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58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86C864-8D59-40B9-B1E5-B2AF13ED290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58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CCAC82B-7DFC-47CD-B31C-D9AB9E9744E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51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7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7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DC9D112-DB8C-4F38-8E90-1E82C01D926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7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D98C5D-151B-4180-AEEF-314A2B3F9EC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80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6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86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5BB716-81D7-49F8-898B-203E19E82FA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86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A8A465-A7B6-46B5-AF14-686831F68B9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89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881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74CA4F-B440-4E19-8E8C-F319D2486562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881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0938AB-5EC1-47F3-A25B-586884A378E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9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0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902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47719F2-5202-492C-9271-DF27C6E92216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902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EFF050-FA1B-4ED8-9AB3-F6832397033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68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2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922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1AF66F5-8F31-4492-A430-D0481C669472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922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F5D683-AE71-487D-9010-364E85A853D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5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Tax Payments Made &amp; Credits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 Chapter 4</a:t>
            </a:r>
          </a:p>
          <a:p>
            <a:r>
              <a:rPr lang="en-US" altLang="en-US" dirty="0"/>
              <a:t>(Federal 1040-Lines 64-74)</a:t>
            </a:r>
          </a:p>
          <a:p>
            <a:r>
              <a:rPr lang="en-US" altLang="en-US" dirty="0"/>
              <a:t>(NJ 1040-Lines 48 &amp; 50)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9939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1665421"/>
            <a:ext cx="7515352" cy="4511328"/>
          </a:xfrm>
          <a:prstGeom prst="rect">
            <a:avLst/>
          </a:prstGeom>
        </p:spPr>
      </p:pic>
      <p:sp>
        <p:nvSpPr>
          <p:cNvPr id="983043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TS - NJ 1040 Line 50 – State Estimated Taxes Paid and Amount Applied from Prior Year (No Matter When Paid)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492621" y="5800299"/>
            <a:ext cx="532263" cy="3764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7148" y="5094027"/>
            <a:ext cx="5237331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Current year NJ estimated tax payments (no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matter when paid) and amount applied from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prior year refund</a:t>
            </a:r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 bwMode="auto">
          <a:xfrm>
            <a:off x="6994479" y="5555692"/>
            <a:ext cx="498143" cy="3264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70705"/>
            <a:ext cx="612648" cy="163373"/>
          </a:xfrm>
          <a:prstGeom prst="rect">
            <a:avLst/>
          </a:prstGeom>
        </p:spPr>
      </p:pic>
      <p:pic>
        <p:nvPicPr>
          <p:cNvPr id="15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400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21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300" dirty="0"/>
              <a:t>Payments Made </a:t>
            </a:r>
            <a:r>
              <a:rPr lang="en-US" altLang="en-US" sz="3300"/>
              <a:t>With Extension </a:t>
            </a:r>
            <a:r>
              <a:rPr lang="en-US" altLang="en-US" sz="3300" dirty="0"/>
              <a:t>of Time To </a:t>
            </a:r>
            <a:r>
              <a:rPr lang="en-US" altLang="en-US" sz="3300"/>
              <a:t>File - Federal </a:t>
            </a:r>
            <a:r>
              <a:rPr lang="en-US" altLang="en-US" sz="3300" dirty="0"/>
              <a:t>1040 Line 70 / NJ 1040 Line 50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Taxpayer requests extension of time to file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Must pay estimated balance due with extension request</a:t>
            </a:r>
          </a:p>
          <a:p>
            <a:pPr lvl="1"/>
            <a:r>
              <a:rPr lang="en-US" altLang="en-US" sz="2600" dirty="0"/>
              <a:t> Must be sent by regular tax filing date</a:t>
            </a:r>
          </a:p>
          <a:p>
            <a:pPr lvl="1"/>
            <a:r>
              <a:rPr lang="en-US" altLang="en-US" sz="2600" dirty="0"/>
              <a:t> Complete Federal Form 4868 </a:t>
            </a:r>
          </a:p>
          <a:p>
            <a:pPr lvl="1"/>
            <a:r>
              <a:rPr lang="en-US" altLang="en-US" sz="2600" dirty="0"/>
              <a:t> Complete NJ Form 630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Amount paid with extension is reported on 1040 Line 70 or NJ 1040 Line 50 when final return is filed later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Cannot be e-filed.  Must be sent via mail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Must submit final return by </a:t>
            </a:r>
            <a:r>
              <a:rPr lang="en-US" sz="3000" dirty="0"/>
              <a:t>Oct. 15 </a:t>
            </a:r>
            <a:endParaRPr lang="en-US" altLang="en-US" sz="3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1202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Payments &amp; Credits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Can be applied against tax liability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Federal and NJ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100" dirty="0"/>
              <a:t>Income tax withheld from W-2s, W-2Gs, 1099s, etc. </a:t>
            </a:r>
          </a:p>
          <a:p>
            <a:pPr lvl="2"/>
            <a:r>
              <a:rPr lang="en-US" altLang="en-US" sz="2100" dirty="0"/>
              <a:t> Estimated tax payments </a:t>
            </a:r>
          </a:p>
          <a:p>
            <a:pPr lvl="2"/>
            <a:r>
              <a:rPr lang="en-US" altLang="en-US" sz="2100" dirty="0"/>
              <a:t> Amounts applied from prior year’s return</a:t>
            </a:r>
          </a:p>
          <a:p>
            <a:pPr lvl="2"/>
            <a:r>
              <a:rPr lang="en-US" altLang="en-US" sz="2100" dirty="0"/>
              <a:t> Payments made with a request for extension of time to file</a:t>
            </a:r>
          </a:p>
          <a:p>
            <a:pPr lvl="2"/>
            <a:r>
              <a:rPr lang="en-US" altLang="en-US" sz="2100" dirty="0"/>
              <a:t> Earned income credit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Federal Only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300" dirty="0"/>
              <a:t>Additional child tax credit</a:t>
            </a:r>
          </a:p>
          <a:p>
            <a:pPr lvl="2"/>
            <a:r>
              <a:rPr lang="en-US" altLang="en-US" sz="2300" dirty="0"/>
              <a:t> Refundable American Opportunity credit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NJ Only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300" dirty="0"/>
              <a:t>Property Tax Credit</a:t>
            </a:r>
          </a:p>
          <a:p>
            <a:pPr lvl="2"/>
            <a:r>
              <a:rPr lang="en-US" altLang="en-US" sz="2300" dirty="0"/>
              <a:t> Excess UI / DI / FLI</a:t>
            </a:r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06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Income Tax Withholding – </a:t>
            </a:r>
            <a:br>
              <a:rPr lang="en-US" altLang="en-US" dirty="0"/>
            </a:br>
            <a:r>
              <a:rPr lang="en-US" altLang="en-US" dirty="0"/>
              <a:t>1040 Line 64 / NJ 1040 Line 48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Collected by employer</a:t>
            </a:r>
          </a:p>
          <a:p>
            <a:r>
              <a:rPr lang="en-US" altLang="en-US" sz="3000" dirty="0"/>
              <a:t> Set aside from pensions, Social Security</a:t>
            </a:r>
          </a:p>
          <a:p>
            <a:r>
              <a:rPr lang="en-US" altLang="en-US" sz="3000" dirty="0"/>
              <a:t> Set aside from bonuses, commissions</a:t>
            </a:r>
          </a:p>
          <a:p>
            <a:r>
              <a:rPr lang="en-US" altLang="en-US" sz="3000" dirty="0"/>
              <a:t> Set aside from gambling winnings</a:t>
            </a:r>
          </a:p>
          <a:p>
            <a:pPr>
              <a:buNone/>
            </a:pPr>
            <a:endParaRPr lang="en-US" altLang="en-US" sz="3000" dirty="0"/>
          </a:p>
          <a:p>
            <a:r>
              <a:rPr lang="en-US" altLang="en-US" sz="3000" dirty="0"/>
              <a:t> TaxSlayer – automatically totals from data entry for individual forms &amp; populates on 1040 Line 64 or NJ 1040 Line 48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81325"/>
            <a:ext cx="612648" cy="163373"/>
          </a:xfrm>
          <a:prstGeom prst="rect">
            <a:avLst/>
          </a:prstGeom>
        </p:spPr>
      </p:pic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5477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642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Estimated Tax Payments – </a:t>
            </a:r>
            <a:br>
              <a:rPr lang="en-US" altLang="en-US" dirty="0"/>
            </a:br>
            <a:r>
              <a:rPr lang="en-US" altLang="en-US" dirty="0"/>
              <a:t>Federal 1040 Line 65 / NJ 1040 Line 50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/>
              <a:t> Means of tax payment for: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Self-employed</a:t>
            </a:r>
          </a:p>
          <a:p>
            <a:pPr lvl="1"/>
            <a:r>
              <a:rPr lang="en-US" altLang="en-US" sz="2600" dirty="0"/>
              <a:t> Those with investment income</a:t>
            </a:r>
          </a:p>
          <a:p>
            <a:pPr lvl="1"/>
            <a:r>
              <a:rPr lang="en-US" altLang="en-US" sz="2600" dirty="0"/>
              <a:t> Projected Federal balance due &gt; $1,000; projected NJ balance due &gt; $400</a:t>
            </a:r>
            <a:endParaRPr lang="en-US" altLang="en-US" dirty="0"/>
          </a:p>
          <a:p>
            <a:r>
              <a:rPr lang="en-US" altLang="en-US" sz="3000" dirty="0"/>
              <a:t> Payments made periodically by taxpayer (usually due on 4/15, 6/15, 9/15 and 1/15 of subsequent year - may change due to holidays)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Need to know “When” &amp; “How Much” for each 2016 estimated tax payment made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sz="3000" dirty="0">
                <a:solidFill>
                  <a:srgbClr val="FF0000"/>
                </a:solidFill>
              </a:rPr>
              <a:t>Estimated tax payments are mailed in separately from tax return</a:t>
            </a:r>
          </a:p>
          <a:p>
            <a:pPr lvl="1"/>
            <a:r>
              <a:rPr lang="en-US" altLang="en-US" dirty="0">
                <a:solidFill>
                  <a:srgbClr val="001132"/>
                </a:solidFill>
              </a:rPr>
              <a:t> </a:t>
            </a:r>
            <a:r>
              <a:rPr lang="en-US" altLang="en-US" sz="2600" dirty="0">
                <a:solidFill>
                  <a:srgbClr val="001132"/>
                </a:solidFill>
              </a:rPr>
              <a:t>Particularly important for payment due 4/15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624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Overpayment From Previous Year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Could have elected to have 2015 refund applied to 2016 tax liability for both Federal and NJ</a:t>
            </a:r>
          </a:p>
          <a:p>
            <a:r>
              <a:rPr lang="en-US" altLang="en-US" sz="3000" dirty="0"/>
              <a:t> Ask taxpayer if 2015 refund was applied to 2016 taxes or check Federal and NJ 2015 tax returns</a:t>
            </a:r>
          </a:p>
          <a:p>
            <a:pPr>
              <a:buNone/>
            </a:pPr>
            <a:endParaRPr lang="en-US" altLang="en-US" dirty="0"/>
          </a:p>
          <a:p>
            <a:pPr lvl="1">
              <a:buNone/>
            </a:pPr>
            <a:r>
              <a:rPr lang="en-US" altLang="en-US" dirty="0"/>
              <a:t> 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697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NJ Estimated Taxes Paid and Amount Applied from Prior Year</a:t>
            </a:r>
            <a:endParaRPr lang="en-US" altLang="en-US" dirty="0"/>
          </a:p>
        </p:txBody>
      </p:sp>
      <p:sp>
        <p:nvSpPr>
          <p:cNvPr id="9850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/>
              <a:t> Enter in </a:t>
            </a:r>
            <a:r>
              <a:rPr lang="en-US" altLang="en-US" sz="3000" dirty="0">
                <a:solidFill>
                  <a:schemeClr val="accent4"/>
                </a:solidFill>
              </a:rPr>
              <a:t>Federal Section \ Payments and Estimates \ State Estimated Payments</a:t>
            </a:r>
          </a:p>
          <a:p>
            <a:r>
              <a:rPr lang="en-US" altLang="en-US" dirty="0">
                <a:solidFill>
                  <a:schemeClr val="accent4"/>
                </a:solidFill>
              </a:rPr>
              <a:t> </a:t>
            </a:r>
            <a:r>
              <a:rPr lang="en-US" altLang="en-US" sz="3000" dirty="0">
                <a:solidFill>
                  <a:schemeClr val="accent4"/>
                </a:solidFill>
              </a:rPr>
              <a:t>Report: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2016 NJ estimated tax payments paid in 2016 or January 2017 </a:t>
            </a:r>
          </a:p>
          <a:p>
            <a:pPr lvl="2"/>
            <a:r>
              <a:rPr lang="en-US" altLang="en-US" sz="2400" dirty="0"/>
              <a:t>Enter final 2016 estimated tax payment on proper line depending on whether it was paid before end of 2016 or in January 2017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Refund from 2015 tax return applied to 2016 </a:t>
            </a:r>
            <a:endParaRPr lang="en-US" altLang="en-US" sz="2600" dirty="0">
              <a:solidFill>
                <a:srgbClr val="FF0000"/>
              </a:solidFill>
            </a:endParaRPr>
          </a:p>
          <a:p>
            <a:endParaRPr lang="en-US" altLang="en-US" sz="2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82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599" y="1600200"/>
            <a:ext cx="7467601" cy="4724400"/>
          </a:xfrm>
          <a:prstGeom prst="rect">
            <a:avLst/>
          </a:prstGeom>
        </p:spPr>
      </p:pic>
      <p:sp>
        <p:nvSpPr>
          <p:cNvPr id="987139" name="Title 1"/>
          <p:cNvSpPr>
            <a:spLocks noGrp="1"/>
          </p:cNvSpPr>
          <p:nvPr>
            <p:ph type="title"/>
          </p:nvPr>
        </p:nvSpPr>
        <p:spPr>
          <a:xfrm>
            <a:off x="609599" y="191069"/>
            <a:ext cx="8261445" cy="1229744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TS - NJ Estimated Taxes Paid and Amount Applied from Prior Year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Payments and Estimates \ State Estimated Payments</a:t>
            </a:r>
            <a:endParaRPr lang="en-US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07541" y="2120046"/>
            <a:ext cx="271590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From prior year refund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28934" y="2177238"/>
            <a:ext cx="32356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672" y="4330279"/>
            <a:ext cx="55626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Enter final estimated tax payment on proper line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to show if payment made before or after 12/31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05338" y="3441101"/>
            <a:ext cx="31591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NJ estimated tax payments</a:t>
            </a:r>
          </a:p>
        </p:txBody>
      </p:sp>
      <p:pic>
        <p:nvPicPr>
          <p:cNvPr id="2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/>
          <p:cNvCxnSpPr/>
          <p:nvPr/>
        </p:nvCxnSpPr>
        <p:spPr bwMode="auto">
          <a:xfrm flipH="1" flipV="1">
            <a:off x="952502" y="2367738"/>
            <a:ext cx="1955039" cy="129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3" name="Picture 22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28935" y="2712281"/>
            <a:ext cx="323565" cy="38834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609601" y="3254671"/>
            <a:ext cx="342900" cy="33469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609599" y="3733170"/>
            <a:ext cx="342902" cy="32728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628934" y="4787410"/>
            <a:ext cx="323566" cy="36830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39" name="Straight Arrow Connector 38"/>
          <p:cNvCxnSpPr>
            <a:stCxn id="24" idx="1"/>
          </p:cNvCxnSpPr>
          <p:nvPr/>
        </p:nvCxnSpPr>
        <p:spPr bwMode="auto">
          <a:xfrm flipH="1">
            <a:off x="971835" y="3626045"/>
            <a:ext cx="2133503" cy="27076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971836" y="3441101"/>
            <a:ext cx="2114167" cy="1797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24" idx="1"/>
          </p:cNvCxnSpPr>
          <p:nvPr/>
        </p:nvCxnSpPr>
        <p:spPr bwMode="auto">
          <a:xfrm flipH="1" flipV="1">
            <a:off x="971836" y="3031357"/>
            <a:ext cx="2133502" cy="5946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24" idx="1"/>
          </p:cNvCxnSpPr>
          <p:nvPr/>
        </p:nvCxnSpPr>
        <p:spPr bwMode="auto">
          <a:xfrm flipH="1">
            <a:off x="971835" y="3626045"/>
            <a:ext cx="2133503" cy="127254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62155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 autoUpdateAnimBg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NJ Estimated Tax Payments:  What Amounts Are Transferred Where</a:t>
            </a:r>
          </a:p>
        </p:txBody>
      </p:sp>
      <p:sp>
        <p:nvSpPr>
          <p:cNvPr id="98918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 Sch A Line 5a State &amp; Local Taxes includes payments </a:t>
            </a:r>
            <a:r>
              <a:rPr lang="en-US" altLang="en-US" sz="2400" u="sng" dirty="0"/>
              <a:t>made in current tax year for any year’s tax due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400" dirty="0"/>
              <a:t> 2016 estimated tax payments paid in 2016 only</a:t>
            </a:r>
          </a:p>
          <a:p>
            <a:pPr lvl="2"/>
            <a:r>
              <a:rPr lang="en-US" altLang="en-US" sz="2000" dirty="0"/>
              <a:t> From State Estimated Taxes screen </a:t>
            </a:r>
          </a:p>
          <a:p>
            <a:pPr lvl="1"/>
            <a:r>
              <a:rPr lang="en-US" altLang="en-US" sz="2400" dirty="0"/>
              <a:t> Refund from 2015 return applied to 2016</a:t>
            </a:r>
          </a:p>
          <a:p>
            <a:pPr lvl="2"/>
            <a:r>
              <a:rPr lang="en-US" altLang="en-US" sz="2000" dirty="0"/>
              <a:t> From State Estimated Taxes screen</a:t>
            </a:r>
          </a:p>
          <a:p>
            <a:pPr lvl="1"/>
            <a:r>
              <a:rPr lang="en-US" altLang="en-US" sz="2400" dirty="0"/>
              <a:t> 2015 (or prior) tax payments paid in 2016</a:t>
            </a:r>
          </a:p>
          <a:p>
            <a:pPr lvl="2"/>
            <a:r>
              <a:rPr lang="en-US" altLang="en-US" sz="2000" dirty="0"/>
              <a:t> From Itemized Deductions \ Taxes You Paid screen</a:t>
            </a:r>
          </a:p>
          <a:p>
            <a:pPr lvl="1"/>
            <a:r>
              <a:rPr lang="en-US" altLang="en-US" sz="2400" dirty="0"/>
              <a:t> Final 2015 estimated tax payment paid in January 2016</a:t>
            </a:r>
          </a:p>
          <a:p>
            <a:pPr lvl="2"/>
            <a:r>
              <a:rPr lang="en-US" altLang="en-US" sz="2000" dirty="0"/>
              <a:t> From Itemized Deductions \ Taxes You Paid screen</a:t>
            </a:r>
          </a:p>
          <a:p>
            <a:r>
              <a:rPr lang="en-US" altLang="en-US" sz="2400" dirty="0"/>
              <a:t> NJ 1040 Line 50 includes payments </a:t>
            </a:r>
            <a:r>
              <a:rPr lang="en-US" altLang="en-US" sz="2400" u="sng" dirty="0"/>
              <a:t>applied to current year’s tax due</a:t>
            </a:r>
            <a:r>
              <a:rPr lang="en-US" altLang="en-US" sz="2400" b="1" u="sng" dirty="0"/>
              <a:t>, no matter when paid</a:t>
            </a:r>
            <a:r>
              <a:rPr lang="en-US" altLang="en-US" sz="2400" u="sng" dirty="0"/>
              <a:t>:</a:t>
            </a:r>
          </a:p>
          <a:p>
            <a:pPr lvl="1"/>
            <a:r>
              <a:rPr lang="en-US" altLang="en-US" sz="2400" dirty="0"/>
              <a:t> 2016 estimated tax payments paid in 2016 or 2017</a:t>
            </a:r>
          </a:p>
          <a:p>
            <a:pPr lvl="1"/>
            <a:r>
              <a:rPr lang="en-US" altLang="en-US" sz="2400" dirty="0"/>
              <a:t> Refund from 2015 return applied to 2016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900" dirty="0"/>
              <a:t> 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856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9" y="1612900"/>
            <a:ext cx="7659814" cy="4444859"/>
          </a:xfrm>
          <a:prstGeom prst="rect">
            <a:avLst/>
          </a:prstGeom>
        </p:spPr>
      </p:pic>
      <p:sp>
        <p:nvSpPr>
          <p:cNvPr id="991235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430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TS – State Estimated Payments Screen – Schedule A Amount (Amounts Paid in 2016)</a:t>
            </a:r>
          </a:p>
        </p:txBody>
      </p:sp>
      <p:sp>
        <p:nvSpPr>
          <p:cNvPr id="991237" name="Oval 5"/>
          <p:cNvSpPr>
            <a:spLocks noChangeArrowheads="1"/>
          </p:cNvSpPr>
          <p:nvPr/>
        </p:nvSpPr>
        <p:spPr bwMode="auto">
          <a:xfrm>
            <a:off x="612648" y="2359694"/>
            <a:ext cx="545910" cy="31276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38" name="Oval 9"/>
          <p:cNvSpPr>
            <a:spLocks noChangeArrowheads="1"/>
          </p:cNvSpPr>
          <p:nvPr/>
        </p:nvSpPr>
        <p:spPr bwMode="auto">
          <a:xfrm>
            <a:off x="612647" y="4942367"/>
            <a:ext cx="534537" cy="296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0193" y="3049749"/>
            <a:ext cx="385776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TaxSlayer totals &amp; transfers to Schedule A Line 5a </a:t>
            </a:r>
          </a:p>
        </p:txBody>
      </p:sp>
      <p:sp>
        <p:nvSpPr>
          <p:cNvPr id="991244" name="Oval 5"/>
          <p:cNvSpPr>
            <a:spLocks noChangeArrowheads="1"/>
          </p:cNvSpPr>
          <p:nvPr/>
        </p:nvSpPr>
        <p:spPr bwMode="auto">
          <a:xfrm>
            <a:off x="626296" y="2929789"/>
            <a:ext cx="532262" cy="3673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5" name="Oval 5"/>
          <p:cNvSpPr>
            <a:spLocks noChangeArrowheads="1"/>
          </p:cNvSpPr>
          <p:nvPr/>
        </p:nvSpPr>
        <p:spPr bwMode="auto">
          <a:xfrm>
            <a:off x="612647" y="3593301"/>
            <a:ext cx="545911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6" name="Oval 5"/>
          <p:cNvSpPr>
            <a:spLocks noChangeArrowheads="1"/>
          </p:cNvSpPr>
          <p:nvPr/>
        </p:nvSpPr>
        <p:spPr bwMode="auto">
          <a:xfrm>
            <a:off x="595017" y="4226157"/>
            <a:ext cx="49132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9" name="Picture 1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363906" y="4855387"/>
            <a:ext cx="429681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Not transferred to Schedule A Line 5a</a:t>
            </a:r>
          </a:p>
          <a:p>
            <a:r>
              <a:rPr lang="en-US" b="1" dirty="0"/>
              <a:t>because it was not paid in 2016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1172203" y="5106684"/>
            <a:ext cx="1191703" cy="48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13" idx="1"/>
          </p:cNvCxnSpPr>
          <p:nvPr/>
        </p:nvCxnSpPr>
        <p:spPr bwMode="auto">
          <a:xfrm flipH="1" flipV="1">
            <a:off x="1172205" y="2575718"/>
            <a:ext cx="2187988" cy="7971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13" idx="1"/>
          </p:cNvCxnSpPr>
          <p:nvPr/>
        </p:nvCxnSpPr>
        <p:spPr bwMode="auto">
          <a:xfrm flipH="1" flipV="1">
            <a:off x="1172203" y="3187700"/>
            <a:ext cx="2187990" cy="18521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1172203" y="3398963"/>
            <a:ext cx="2187990" cy="29206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1086337" y="3441320"/>
            <a:ext cx="2273856" cy="8621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58947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8</TotalTime>
  <Words>827</Words>
  <Application>Microsoft Office PowerPoint</Application>
  <PresentationFormat>On-screen Show (4:3)</PresentationFormat>
  <Paragraphs>140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Wingdings</vt:lpstr>
      <vt:lpstr>NJ Template 06</vt:lpstr>
      <vt:lpstr>Tax Payments Made &amp; Credits</vt:lpstr>
      <vt:lpstr>Types of Payments &amp; Credits</vt:lpstr>
      <vt:lpstr>Income Tax Withholding –  1040 Line 64 / NJ 1040 Line 48</vt:lpstr>
      <vt:lpstr>Estimated Tax Payments –  Federal 1040 Line 65 / NJ 1040 Line 50</vt:lpstr>
      <vt:lpstr>Overpayment From Previous Year</vt:lpstr>
      <vt:lpstr>NJ Estimated Taxes Paid and Amount Applied from Prior Year</vt:lpstr>
      <vt:lpstr>TS - NJ Estimated Taxes Paid and Amount Applied from Prior Year Federal Section \ Payments and Estimates \ State Estimated Payments</vt:lpstr>
      <vt:lpstr>NJ Estimated Tax Payments:  What Amounts Are Transferred Where</vt:lpstr>
      <vt:lpstr>TS – State Estimated Payments Screen – Schedule A Amount (Amounts Paid in 2016)</vt:lpstr>
      <vt:lpstr>TS - NJ 1040 Line 50 – State Estimated Taxes Paid and Amount Applied from Prior Year (No Matter When Paid)</vt:lpstr>
      <vt:lpstr>Payments Made With Extension of Time To File - Federal 1040 Line 70 / NJ 1040 Line 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5</cp:revision>
  <dcterms:created xsi:type="dcterms:W3CDTF">2017-12-08T09:50:38Z</dcterms:created>
  <dcterms:modified xsi:type="dcterms:W3CDTF">2017-12-08T12:04:34Z</dcterms:modified>
</cp:coreProperties>
</file>